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6699FF"/>
    <a:srgbClr val="FFFF66"/>
    <a:srgbClr val="A50021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E4262-392E-4478-91CB-23E651576229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2EC9E-7971-4B20-A5B9-BAD6B0866AA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669D6-7EA9-46FD-878F-240015CB21A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5FE4E-7183-494C-AC9A-70E5CBB258AF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66CB87-60C7-497B-BA57-C0403273B0AF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1DD50-3C32-4BF5-84CD-B14436094A6F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75E49-BD49-47C0-9E33-59E2F63E0C8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D248B9-C60D-47E7-9762-A082A74A1B10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20CB08-481F-4060-A80D-E7E04CE0790E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DDBDF-5AE8-4B30-A728-8AA7AB315420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46BA34-9420-4B68-B4D8-D9A96BA1413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CC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4C7D2277-5FB5-41A2-A72B-0BD1BF520938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2590800" y="1981200"/>
            <a:ext cx="4419600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模拟电子线路（</a:t>
            </a:r>
            <a:r>
              <a:rPr lang="en-US" altLang="zh-CN" sz="3600" b="1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B</a:t>
            </a:r>
            <a:r>
              <a:rPr lang="zh-CN" altLang="en-US" sz="3600" b="1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）</a:t>
            </a:r>
            <a:endParaRPr lang="zh-CN" altLang="en-US" sz="3600" b="1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743200" y="5562600"/>
            <a:ext cx="3429000" cy="5191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 dirty="0" smtClean="0"/>
              <a:t>2020</a:t>
            </a:r>
            <a:endParaRPr lang="en-US" altLang="zh-CN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19075" y="611028"/>
            <a:ext cx="8467725" cy="56375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  <a:spcAft>
                <a:spcPct val="35000"/>
              </a:spcAft>
            </a:pPr>
            <a:r>
              <a:rPr lang="en-US" altLang="zh-CN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10.</a:t>
            </a:r>
            <a:r>
              <a:rPr lang="zh-CN" altLang="en-US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正弦波振荡器</a:t>
            </a:r>
            <a:endParaRPr lang="zh-CN" altLang="en-US" sz="2800" b="1" dirty="0">
              <a:solidFill>
                <a:srgbClr val="A5002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1</a:t>
            </a:r>
            <a:r>
              <a:rPr lang="zh-CN" altLang="en-US" sz="2400" b="1" dirty="0"/>
              <a:t>）了解正弦波振荡与负反馈自激的区别；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2</a:t>
            </a:r>
            <a:r>
              <a:rPr lang="zh-CN" altLang="en-US" sz="2400" b="1" dirty="0" smtClean="0"/>
              <a:t>）掌握正弦波</a:t>
            </a:r>
            <a:r>
              <a:rPr lang="zh-CN" altLang="en-US" sz="2400" b="1" dirty="0"/>
              <a:t>振荡的起振和平衡条件</a:t>
            </a:r>
            <a:r>
              <a:rPr lang="en-US" altLang="zh-CN" sz="2400" b="1" dirty="0"/>
              <a:t>——</a:t>
            </a:r>
            <a:r>
              <a:rPr lang="zh-CN" altLang="en-US" sz="2400" b="1" dirty="0"/>
              <a:t>幅度和相位条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         件；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3</a:t>
            </a:r>
            <a:r>
              <a:rPr lang="zh-CN" altLang="en-US" sz="2400" b="1" dirty="0" smtClean="0"/>
              <a:t>）了解</a:t>
            </a:r>
            <a:r>
              <a:rPr lang="en-US" altLang="zh-CN" sz="2400" b="1" dirty="0" smtClean="0"/>
              <a:t>LC</a:t>
            </a:r>
            <a:r>
              <a:rPr lang="zh-CN" altLang="en-US" sz="2400" b="1" dirty="0" smtClean="0"/>
              <a:t>正弦波振荡器的</a:t>
            </a:r>
            <a:r>
              <a:rPr lang="zh-CN" altLang="en-US" sz="2400" b="1" dirty="0"/>
              <a:t>概念及应用；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4</a:t>
            </a:r>
            <a:r>
              <a:rPr lang="zh-CN" altLang="en-US" sz="2400" b="1" dirty="0"/>
              <a:t>）掌握</a:t>
            </a:r>
            <a:r>
              <a:rPr lang="en-US" altLang="zh-CN" sz="2400" b="1" dirty="0"/>
              <a:t>RC</a:t>
            </a:r>
            <a:r>
              <a:rPr lang="zh-CN" altLang="en-US" sz="2400" b="1" dirty="0"/>
              <a:t>文氏电桥振荡器</a:t>
            </a:r>
            <a:r>
              <a:rPr lang="zh-CN" altLang="en-US" sz="2400" b="1" dirty="0" smtClean="0"/>
              <a:t>和</a:t>
            </a:r>
            <a:r>
              <a:rPr lang="en-US" altLang="zh-CN" sz="2400" b="1" dirty="0" smtClean="0"/>
              <a:t>——</a:t>
            </a:r>
            <a:r>
              <a:rPr lang="zh-CN" altLang="en-US" sz="2400" b="1" dirty="0"/>
              <a:t>振荡</a:t>
            </a:r>
            <a:r>
              <a:rPr lang="zh-CN" altLang="en-US" sz="2400" b="1" dirty="0" smtClean="0"/>
              <a:t>条件</a:t>
            </a:r>
            <a:r>
              <a:rPr lang="zh-CN" altLang="en-US" sz="2400" b="1" dirty="0"/>
              <a:t>的判断、振荡</a:t>
            </a:r>
            <a:r>
              <a:rPr lang="zh-CN" altLang="en-US" sz="2400" b="1" dirty="0" smtClean="0"/>
              <a:t>频</a:t>
            </a:r>
            <a:endParaRPr lang="en-US" altLang="zh-CN" sz="2400" b="1" dirty="0" smtClean="0"/>
          </a:p>
          <a:p>
            <a:pPr>
              <a:lnSpc>
                <a:spcPct val="120000"/>
              </a:lnSpc>
            </a:pPr>
            <a:r>
              <a:rPr lang="en-US" altLang="zh-CN" sz="2400" b="1" dirty="0" smtClean="0"/>
              <a:t>        </a:t>
            </a:r>
            <a:r>
              <a:rPr lang="zh-CN" altLang="en-US" sz="2400" b="1" dirty="0" smtClean="0"/>
              <a:t>率</a:t>
            </a:r>
            <a:r>
              <a:rPr lang="zh-CN" altLang="en-US" sz="2400" b="1" dirty="0"/>
              <a:t>的计算。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思考题</a:t>
            </a:r>
            <a:r>
              <a:rPr lang="zh-CN" altLang="en-US" sz="2400" b="1" dirty="0" smtClean="0"/>
              <a:t>：</a:t>
            </a:r>
            <a:r>
              <a:rPr lang="en-US" altLang="zh-CN" sz="2400" b="1" dirty="0" smtClean="0"/>
              <a:t>PPT</a:t>
            </a:r>
            <a:r>
              <a:rPr lang="zh-CN" altLang="en-US" sz="2400" b="1" dirty="0" smtClean="0"/>
              <a:t>例题</a:t>
            </a:r>
            <a:endParaRPr lang="zh-CN" altLang="en-US" sz="2400" b="1" dirty="0" smtClean="0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228600" y="51054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84150" y="721518"/>
            <a:ext cx="8731250" cy="5194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0000"/>
              </a:lnSpc>
              <a:spcAft>
                <a:spcPct val="35000"/>
              </a:spcAft>
            </a:pPr>
            <a:r>
              <a:rPr lang="en-US" altLang="zh-CN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11.</a:t>
            </a:r>
            <a:r>
              <a:rPr lang="zh-CN" altLang="en-US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调制与解调（概念题）</a:t>
            </a:r>
            <a:endParaRPr lang="zh-CN" altLang="en-US" sz="2800" b="1" dirty="0">
              <a:solidFill>
                <a:srgbClr val="A5002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1</a:t>
            </a:r>
            <a:r>
              <a:rPr lang="zh-CN" altLang="en-US" sz="2400" b="1" dirty="0" smtClean="0"/>
              <a:t>）掌握</a:t>
            </a:r>
            <a:r>
              <a:rPr lang="en-US" altLang="zh-CN" sz="2400" b="1" dirty="0" smtClean="0"/>
              <a:t>AM</a:t>
            </a:r>
            <a:r>
              <a:rPr lang="zh-CN" altLang="en-US" sz="2400" b="1" dirty="0" smtClean="0"/>
              <a:t>波（调制和解调）的概念，基本电路和基本计算；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2</a:t>
            </a:r>
            <a:r>
              <a:rPr lang="zh-CN" altLang="en-US" sz="2400" b="1" dirty="0" smtClean="0"/>
              <a:t>）掌握</a:t>
            </a:r>
            <a:r>
              <a:rPr lang="en-US" altLang="zh-CN" sz="2400" b="1" dirty="0" smtClean="0"/>
              <a:t>FM</a:t>
            </a:r>
            <a:r>
              <a:rPr lang="zh-CN" altLang="en-US" sz="2400" b="1" dirty="0" smtClean="0"/>
              <a:t>、</a:t>
            </a:r>
            <a:r>
              <a:rPr lang="en-US" altLang="zh-CN" sz="2400" b="1" dirty="0" smtClean="0"/>
              <a:t>PM</a:t>
            </a:r>
            <a:r>
              <a:rPr lang="zh-CN" altLang="en-US" sz="2400" b="1" dirty="0" smtClean="0"/>
              <a:t>波的信号特征，握</a:t>
            </a:r>
            <a:r>
              <a:rPr lang="zh-CN" altLang="en-US" sz="2400" b="1" dirty="0"/>
              <a:t>相关</a:t>
            </a:r>
            <a:r>
              <a:rPr lang="zh-CN" altLang="en-US" sz="2400" b="1" dirty="0" smtClean="0"/>
              <a:t>参数</a:t>
            </a:r>
            <a:endParaRPr lang="en-US" altLang="zh-CN" sz="2400" b="1" dirty="0" smtClean="0"/>
          </a:p>
          <a:p>
            <a:pPr>
              <a:lnSpc>
                <a:spcPct val="120000"/>
              </a:lnSpc>
            </a:pPr>
            <a:r>
              <a:rPr lang="en-US" altLang="zh-CN" sz="2400" b="1" dirty="0" smtClean="0"/>
              <a:t>        </a:t>
            </a:r>
            <a:r>
              <a:rPr lang="zh-CN" altLang="en-US" sz="2400" b="1" dirty="0" smtClean="0"/>
              <a:t>（</a:t>
            </a:r>
            <a:r>
              <a:rPr lang="zh-CN" altLang="en-US" sz="2400" b="1" dirty="0"/>
              <a:t>如功率、带宽、调制指数）的</a:t>
            </a:r>
            <a:r>
              <a:rPr lang="zh-CN" altLang="en-US" sz="2400" b="1" dirty="0" smtClean="0"/>
              <a:t>定义和</a:t>
            </a:r>
            <a:r>
              <a:rPr lang="zh-CN" altLang="en-US" sz="2400" b="1" dirty="0"/>
              <a:t>计算；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3</a:t>
            </a:r>
            <a:r>
              <a:rPr lang="zh-CN" altLang="en-US" sz="2400" b="1" dirty="0" smtClean="0"/>
              <a:t>）了解调频电路和鉴频电路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思考题</a:t>
            </a:r>
            <a:r>
              <a:rPr lang="zh-CN" altLang="en-US" sz="2400" b="1" dirty="0" smtClean="0"/>
              <a:t>：</a:t>
            </a:r>
            <a:r>
              <a:rPr lang="en-US" sz="2400" b="1" dirty="0" smtClean="0"/>
              <a:t>PPT</a:t>
            </a:r>
            <a:r>
              <a:rPr lang="zh-CN" altLang="en-US" sz="2400" b="1" dirty="0" smtClean="0"/>
              <a:t>例题</a:t>
            </a:r>
            <a:endParaRPr lang="zh-CN" altLang="en-US" sz="2400" b="1" dirty="0" smtClean="0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52400" y="5105400"/>
            <a:ext cx="876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457200" y="760673"/>
            <a:ext cx="7924800" cy="519219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>
              <a:lnSpc>
                <a:spcPct val="120000"/>
              </a:lnSpc>
              <a:spcBef>
                <a:spcPct val="20000"/>
              </a:spcBef>
              <a:spcAft>
                <a:spcPct val="35000"/>
              </a:spcAft>
            </a:pPr>
            <a:r>
              <a:rPr lang="en-US" altLang="zh-CN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1. </a:t>
            </a:r>
            <a:r>
              <a:rPr lang="zh-CN" altLang="en-US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二极管及其</a:t>
            </a:r>
            <a:r>
              <a:rPr lang="zh-CN" altLang="en-US" sz="2800" b="1" dirty="0" smtClean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应用</a:t>
            </a:r>
            <a:endParaRPr lang="zh-CN" altLang="en-US" sz="2400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1</a:t>
            </a:r>
            <a:r>
              <a:rPr lang="zh-CN" altLang="en-US" sz="2400" b="1" dirty="0"/>
              <a:t>）熟悉半导体二极管的特性；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2</a:t>
            </a:r>
            <a:r>
              <a:rPr lang="zh-CN" altLang="en-US" sz="2400" b="1" dirty="0"/>
              <a:t>）熟悉二极管的模型、参数；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3</a:t>
            </a:r>
            <a:r>
              <a:rPr lang="zh-CN" altLang="en-US" sz="2400" b="1" dirty="0"/>
              <a:t>）了解稳压二极管的反向击穿特性</a:t>
            </a:r>
            <a:r>
              <a:rPr lang="zh-CN" altLang="en-US" sz="2400" b="1" dirty="0" smtClean="0"/>
              <a:t>。</a:t>
            </a:r>
            <a:endParaRPr lang="en-US" altLang="zh-CN" sz="2400" b="1" dirty="0" smtClean="0"/>
          </a:p>
          <a:p>
            <a:pPr>
              <a:lnSpc>
                <a:spcPct val="120000"/>
              </a:lnSpc>
            </a:pPr>
            <a:r>
              <a:rPr lang="en-US" altLang="zh-CN" sz="2400" b="1" dirty="0" smtClean="0"/>
              <a:t> </a:t>
            </a:r>
            <a:r>
              <a:rPr lang="zh-CN" altLang="en-US" sz="2400" b="1" dirty="0" smtClean="0"/>
              <a:t>（</a:t>
            </a:r>
            <a:r>
              <a:rPr lang="en-US" altLang="zh-CN" sz="2400" b="1" dirty="0" smtClean="0"/>
              <a:t>4</a:t>
            </a:r>
            <a:r>
              <a:rPr lang="zh-CN" altLang="en-US" sz="2400" b="1" dirty="0" smtClean="0"/>
              <a:t>）填空题或选择题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 smtClean="0"/>
              <a:t>典型</a:t>
            </a:r>
            <a:r>
              <a:rPr lang="zh-CN" altLang="en-US" sz="2400" b="1" dirty="0"/>
              <a:t>题</a:t>
            </a:r>
            <a:r>
              <a:rPr lang="zh-CN" altLang="en-US" sz="2400" b="1" dirty="0" smtClean="0"/>
              <a:t>：</a:t>
            </a:r>
            <a:r>
              <a:rPr lang="en-US" altLang="zh-CN" sz="2400" b="1" dirty="0" smtClean="0"/>
              <a:t> </a:t>
            </a:r>
            <a:r>
              <a:rPr lang="en-US" altLang="zh-CN" sz="2400" b="1" dirty="0" smtClean="0"/>
              <a:t>1.10</a:t>
            </a:r>
            <a:endParaRPr lang="en-US" altLang="zh-CN" sz="2400" b="1" dirty="0"/>
          </a:p>
        </p:txBody>
      </p:sp>
      <p:sp>
        <p:nvSpPr>
          <p:cNvPr id="14339" name="Line 3"/>
          <p:cNvSpPr>
            <a:spLocks noChangeShapeType="1"/>
          </p:cNvSpPr>
          <p:nvPr/>
        </p:nvSpPr>
        <p:spPr bwMode="auto">
          <a:xfrm>
            <a:off x="381000" y="51054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04800" y="597811"/>
            <a:ext cx="8686800" cy="548457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  <a:spcBef>
                <a:spcPct val="35000"/>
              </a:spcBef>
            </a:pPr>
            <a:r>
              <a:rPr lang="en-US" altLang="zh-CN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2. </a:t>
            </a:r>
            <a:r>
              <a:rPr lang="zh-CN" altLang="en-US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场效应管及其放大电路</a:t>
            </a:r>
            <a:endParaRPr lang="zh-CN" altLang="en-US" sz="2800" b="1" dirty="0">
              <a:solidFill>
                <a:srgbClr val="A5002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 smtClean="0"/>
              <a:t>（</a:t>
            </a:r>
            <a:r>
              <a:rPr lang="en-US" altLang="zh-CN" sz="2400" b="1" dirty="0"/>
              <a:t>1</a:t>
            </a:r>
            <a:r>
              <a:rPr lang="zh-CN" altLang="en-US" sz="2400" b="1" dirty="0"/>
              <a:t>）熟悉场效应管的特点、类型</a:t>
            </a:r>
            <a:r>
              <a:rPr lang="zh-CN" altLang="en-US" sz="2400" b="1" dirty="0" smtClean="0"/>
              <a:t>判别</a:t>
            </a:r>
            <a:r>
              <a:rPr lang="en-US" altLang="zh-CN" sz="2400" b="1" dirty="0" smtClean="0"/>
              <a:t>(</a:t>
            </a:r>
            <a:r>
              <a:rPr lang="zh-CN" altLang="en-US" sz="2400" b="1" dirty="0" smtClean="0"/>
              <a:t>以</a:t>
            </a:r>
            <a:r>
              <a:rPr lang="zh-CN" altLang="en-US" sz="2400" b="1" dirty="0"/>
              <a:t>结</a:t>
            </a:r>
            <a:r>
              <a:rPr lang="zh-CN" altLang="en-US" sz="2400" b="1" dirty="0" smtClean="0"/>
              <a:t>型</a:t>
            </a:r>
            <a:r>
              <a:rPr lang="en-US" altLang="zh-CN" sz="2400" b="1" dirty="0" smtClean="0"/>
              <a:t>N</a:t>
            </a:r>
            <a:r>
              <a:rPr lang="zh-CN" altLang="en-US" sz="2400" b="1" dirty="0" smtClean="0"/>
              <a:t>沟道和增强型</a:t>
            </a:r>
            <a:r>
              <a:rPr lang="en-US" altLang="zh-CN" sz="2400" b="1" dirty="0" smtClean="0"/>
              <a:t>N</a:t>
            </a:r>
            <a:r>
              <a:rPr lang="zh-CN" altLang="en-US" sz="2400" b="1" dirty="0" smtClean="0"/>
              <a:t>沟道为重点）；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2</a:t>
            </a:r>
            <a:r>
              <a:rPr lang="zh-CN" altLang="en-US" sz="2400" b="1" dirty="0"/>
              <a:t>）掌握单</a:t>
            </a:r>
            <a:r>
              <a:rPr lang="zh-CN" altLang="en-US" sz="2400" b="1" dirty="0" smtClean="0"/>
              <a:t>级放大</a:t>
            </a:r>
            <a:r>
              <a:rPr lang="zh-CN" altLang="en-US" sz="2400" b="1" dirty="0"/>
              <a:t>电路工作状态判断、</a:t>
            </a:r>
            <a:r>
              <a:rPr lang="en-US" altLang="zh-CN" sz="2400" b="1" i="1" dirty="0"/>
              <a:t>Q</a:t>
            </a:r>
            <a:r>
              <a:rPr lang="zh-CN" altLang="en-US" sz="2400" b="1" dirty="0"/>
              <a:t>点计算（包括</a:t>
            </a:r>
            <a:r>
              <a:rPr lang="zh-CN" altLang="en-US" sz="2400" b="1" dirty="0" smtClean="0"/>
              <a:t>解析 </a:t>
            </a:r>
            <a:r>
              <a:rPr lang="zh-CN" altLang="en-US" sz="2400" b="1" dirty="0"/>
              <a:t>法和图解法）；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3</a:t>
            </a:r>
            <a:r>
              <a:rPr lang="zh-CN" altLang="en-US" sz="2400" b="1" dirty="0"/>
              <a:t>）掌握单</a:t>
            </a:r>
            <a:r>
              <a:rPr lang="zh-CN" altLang="en-US" sz="2400" b="1" dirty="0" smtClean="0"/>
              <a:t>级共源放大</a:t>
            </a:r>
            <a:r>
              <a:rPr lang="zh-CN" altLang="en-US" sz="2400" b="1" dirty="0"/>
              <a:t>电路等效电路法计算动态参数</a:t>
            </a:r>
            <a:r>
              <a:rPr lang="en-US" altLang="zh-CN" sz="2400" b="1" i="1" dirty="0"/>
              <a:t>A</a:t>
            </a:r>
            <a:r>
              <a:rPr lang="en-US" altLang="zh-CN" sz="2400" b="1" i="1" baseline="-25000" dirty="0"/>
              <a:t>u</a:t>
            </a:r>
            <a:r>
              <a:rPr lang="zh-CN" altLang="en-US" sz="2400" b="1" dirty="0"/>
              <a:t>、</a:t>
            </a:r>
            <a:r>
              <a:rPr lang="en-US" altLang="zh-CN" sz="2400" b="1" i="1" dirty="0" err="1"/>
              <a:t>R</a:t>
            </a:r>
            <a:r>
              <a:rPr lang="en-US" altLang="zh-CN" sz="2400" b="1" baseline="-25000" dirty="0" err="1"/>
              <a:t>i</a:t>
            </a:r>
            <a:r>
              <a:rPr lang="zh-CN" altLang="en-US" sz="2400" b="1" dirty="0"/>
              <a:t>、</a:t>
            </a:r>
            <a:r>
              <a:rPr lang="en-US" altLang="zh-CN" sz="2400" b="1" i="1" dirty="0"/>
              <a:t>R</a:t>
            </a:r>
            <a:r>
              <a:rPr lang="en-US" altLang="zh-CN" sz="2400" b="1" baseline="-25000" dirty="0"/>
              <a:t>o</a:t>
            </a:r>
            <a:r>
              <a:rPr lang="zh-CN" altLang="en-US" sz="2400" b="1" dirty="0"/>
              <a:t>。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 smtClean="0"/>
              <a:t>典型</a:t>
            </a:r>
            <a:r>
              <a:rPr lang="zh-CN" altLang="en-US" sz="2400" b="1" dirty="0"/>
              <a:t>题</a:t>
            </a:r>
            <a:r>
              <a:rPr lang="zh-CN" altLang="en-US" sz="2400" b="1" dirty="0" smtClean="0"/>
              <a:t>：</a:t>
            </a:r>
            <a:r>
              <a:rPr lang="en-US" altLang="zh-CN" sz="2400" b="1" dirty="0" smtClean="0"/>
              <a:t>2.5</a:t>
            </a:r>
            <a:r>
              <a:rPr lang="zh-CN" altLang="en-US" sz="2400" b="1" dirty="0" smtClean="0"/>
              <a:t>，</a:t>
            </a:r>
            <a:r>
              <a:rPr lang="en-US" altLang="zh-CN" sz="2400" b="1" dirty="0" smtClean="0"/>
              <a:t>2.10</a:t>
            </a:r>
            <a:endParaRPr lang="en-US" altLang="zh-CN" sz="2400" b="1" dirty="0"/>
          </a:p>
        </p:txBody>
      </p:sp>
      <p:sp>
        <p:nvSpPr>
          <p:cNvPr id="13315" name="Line 3"/>
          <p:cNvSpPr>
            <a:spLocks noChangeShapeType="1"/>
          </p:cNvSpPr>
          <p:nvPr/>
        </p:nvSpPr>
        <p:spPr bwMode="auto">
          <a:xfrm>
            <a:off x="457200" y="5334000"/>
            <a:ext cx="815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4800" y="540068"/>
            <a:ext cx="8548688" cy="555561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3.</a:t>
            </a:r>
            <a:r>
              <a:rPr lang="zh-CN" altLang="en-US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双结型晶体管及其放大电路</a:t>
            </a:r>
            <a:endParaRPr lang="zh-CN" altLang="en-US" sz="2800" b="1" dirty="0">
              <a:solidFill>
                <a:srgbClr val="A5002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（重点掌握</a:t>
            </a:r>
            <a:r>
              <a:rPr lang="en-US" altLang="zh-CN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NPN</a:t>
            </a:r>
            <a:r>
              <a:rPr lang="zh-CN" altLang="en-US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型共射、共集电路）</a:t>
            </a:r>
            <a:endParaRPr lang="zh-CN" altLang="en-US" sz="2800" b="1" dirty="0">
              <a:solidFill>
                <a:srgbClr val="A5002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1</a:t>
            </a:r>
            <a:r>
              <a:rPr lang="zh-CN" altLang="en-US" sz="2400" b="1" dirty="0"/>
              <a:t>）掌握交、直流负载线的概念及画法（图解法）；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2</a:t>
            </a:r>
            <a:r>
              <a:rPr lang="zh-CN" altLang="en-US" sz="2400" b="1" dirty="0"/>
              <a:t>）掌握单</a:t>
            </a:r>
            <a:r>
              <a:rPr lang="zh-CN" altLang="en-US" sz="2400" b="1" dirty="0" smtClean="0"/>
              <a:t>级放大器</a:t>
            </a:r>
            <a:r>
              <a:rPr lang="zh-CN" altLang="en-US" sz="2400" b="1" dirty="0"/>
              <a:t>工作状态的判断、</a:t>
            </a:r>
            <a:r>
              <a:rPr lang="en-US" altLang="zh-CN" sz="2400" b="1" i="1" dirty="0"/>
              <a:t>Q</a:t>
            </a:r>
            <a:r>
              <a:rPr lang="zh-CN" altLang="en-US" sz="2400" b="1" dirty="0"/>
              <a:t>点的计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         算（包括解析法和图解法）； 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3</a:t>
            </a:r>
            <a:r>
              <a:rPr lang="zh-CN" altLang="en-US" sz="2400" b="1" dirty="0"/>
              <a:t>）掌握</a:t>
            </a:r>
            <a:r>
              <a:rPr lang="en-US" altLang="zh-CN" sz="2400" b="1" dirty="0">
                <a:sym typeface="Symbol" panose="05050102010706020507" pitchFamily="18" charset="2"/>
              </a:rPr>
              <a:t>NPN</a:t>
            </a:r>
            <a:r>
              <a:rPr lang="zh-CN" altLang="en-US" sz="2400" b="1" dirty="0">
                <a:sym typeface="Symbol" panose="05050102010706020507" pitchFamily="18" charset="2"/>
              </a:rPr>
              <a:t>型单</a:t>
            </a:r>
            <a:r>
              <a:rPr lang="zh-CN" altLang="en-US" sz="2400" b="1" dirty="0" smtClean="0">
                <a:sym typeface="Symbol" panose="05050102010706020507" pitchFamily="18" charset="2"/>
              </a:rPr>
              <a:t>级放大器</a:t>
            </a:r>
            <a:r>
              <a:rPr lang="zh-CN" altLang="en-US" sz="2400" b="1" dirty="0">
                <a:sym typeface="Symbol" panose="05050102010706020507" pitchFamily="18" charset="2"/>
              </a:rPr>
              <a:t>动态参数：</a:t>
            </a:r>
            <a:r>
              <a:rPr lang="en-US" altLang="zh-CN" sz="2400" b="1" i="1" dirty="0">
                <a:sym typeface="Symbol" panose="05050102010706020507" pitchFamily="18" charset="2"/>
              </a:rPr>
              <a:t>A</a:t>
            </a:r>
            <a:r>
              <a:rPr lang="en-US" altLang="zh-CN" sz="2400" b="1" i="1" baseline="-25000" dirty="0">
                <a:sym typeface="Symbol" panose="05050102010706020507" pitchFamily="18" charset="2"/>
              </a:rPr>
              <a:t>u</a:t>
            </a:r>
            <a:r>
              <a:rPr lang="zh-CN" altLang="en-US" sz="2400" b="1" dirty="0">
                <a:sym typeface="Symbol" panose="05050102010706020507" pitchFamily="18" charset="2"/>
              </a:rPr>
              <a:t>、</a:t>
            </a:r>
            <a:r>
              <a:rPr lang="en-US" altLang="zh-CN" sz="2400" b="1" i="1" dirty="0" err="1">
                <a:sym typeface="Symbol" panose="05050102010706020507" pitchFamily="18" charset="2"/>
              </a:rPr>
              <a:t>R</a:t>
            </a:r>
            <a:r>
              <a:rPr lang="en-US" altLang="zh-CN" sz="2400" b="1" baseline="-25000" dirty="0" err="1">
                <a:sym typeface="Symbol" panose="05050102010706020507" pitchFamily="18" charset="2"/>
              </a:rPr>
              <a:t>i</a:t>
            </a:r>
            <a:r>
              <a:rPr lang="zh-CN" altLang="en-US" sz="2400" b="1" dirty="0">
                <a:sym typeface="Symbol" panose="05050102010706020507" pitchFamily="18" charset="2"/>
              </a:rPr>
              <a:t>、</a:t>
            </a:r>
            <a:endParaRPr lang="zh-CN" altLang="en-US" sz="2400" b="1" dirty="0">
              <a:sym typeface="Symbol" panose="05050102010706020507" pitchFamily="18" charset="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>
                <a:sym typeface="Symbol" panose="05050102010706020507" pitchFamily="18" charset="2"/>
              </a:rPr>
              <a:t>         </a:t>
            </a:r>
            <a:r>
              <a:rPr lang="en-US" altLang="zh-CN" sz="2400" b="1" i="1" dirty="0">
                <a:sym typeface="Symbol" panose="05050102010706020507" pitchFamily="18" charset="2"/>
              </a:rPr>
              <a:t>R</a:t>
            </a:r>
            <a:r>
              <a:rPr lang="en-US" altLang="zh-CN" sz="2400" b="1" baseline="-25000" dirty="0">
                <a:sym typeface="Symbol" panose="05050102010706020507" pitchFamily="18" charset="2"/>
              </a:rPr>
              <a:t>o</a:t>
            </a:r>
            <a:r>
              <a:rPr lang="zh-CN" altLang="en-US" sz="2400" b="1" dirty="0">
                <a:sym typeface="Symbol" panose="05050102010706020507" pitchFamily="18" charset="2"/>
              </a:rPr>
              <a:t>、</a:t>
            </a:r>
            <a:r>
              <a:rPr lang="en-US" altLang="zh-CN" sz="2400" b="1" i="1" dirty="0">
                <a:sym typeface="Symbol" panose="05050102010706020507" pitchFamily="18" charset="2"/>
              </a:rPr>
              <a:t>A</a:t>
            </a:r>
            <a:r>
              <a:rPr lang="en-US" altLang="zh-CN" sz="2400" b="1" i="1" baseline="-25000" dirty="0">
                <a:sym typeface="Symbol" panose="05050102010706020507" pitchFamily="18" charset="2"/>
              </a:rPr>
              <a:t>u</a:t>
            </a:r>
            <a:r>
              <a:rPr lang="en-US" altLang="zh-CN" sz="2400" b="1" baseline="-25000" dirty="0">
                <a:sym typeface="Symbol" panose="05050102010706020507" pitchFamily="18" charset="2"/>
              </a:rPr>
              <a:t>s </a:t>
            </a:r>
            <a:r>
              <a:rPr lang="zh-CN" altLang="en-US" sz="2400" b="1" dirty="0">
                <a:sym typeface="Symbol" panose="05050102010706020507" pitchFamily="18" charset="2"/>
              </a:rPr>
              <a:t>的计算；</a:t>
            </a:r>
            <a:endParaRPr lang="zh-CN" altLang="en-US" sz="2400" b="1" dirty="0">
              <a:sym typeface="Symbol" panose="05050102010706020507" pitchFamily="18" charset="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>
                <a:sym typeface="Symbol" panose="05050102010706020507" pitchFamily="18" charset="2"/>
              </a:rPr>
              <a:t>（</a:t>
            </a:r>
            <a:r>
              <a:rPr lang="en-US" altLang="zh-CN" sz="2400" b="1" dirty="0">
                <a:sym typeface="Symbol" panose="05050102010706020507" pitchFamily="18" charset="2"/>
              </a:rPr>
              <a:t>4</a:t>
            </a:r>
            <a:r>
              <a:rPr lang="zh-CN" altLang="en-US" sz="2400" b="1" dirty="0" smtClean="0">
                <a:sym typeface="Symbol" panose="05050102010706020507" pitchFamily="18" charset="2"/>
              </a:rPr>
              <a:t>）了解放大</a:t>
            </a:r>
            <a:r>
              <a:rPr lang="zh-CN" altLang="en-US" sz="2400" b="1" dirty="0">
                <a:sym typeface="Symbol" panose="05050102010706020507" pitchFamily="18" charset="2"/>
              </a:rPr>
              <a:t>电路</a:t>
            </a:r>
            <a:r>
              <a:rPr lang="zh-CN" altLang="en-US" sz="2400" b="1" dirty="0" smtClean="0">
                <a:sym typeface="Symbol" panose="05050102010706020507" pitchFamily="18" charset="2"/>
              </a:rPr>
              <a:t>非线性失真概念。</a:t>
            </a:r>
            <a:endParaRPr lang="zh-CN" altLang="en-US" sz="2400" b="1" dirty="0">
              <a:sym typeface="Symbol" panose="05050102010706020507" pitchFamily="18" charset="2"/>
            </a:endParaRPr>
          </a:p>
          <a:p>
            <a:pPr>
              <a:lnSpc>
                <a:spcPct val="120000"/>
              </a:lnSpc>
            </a:pPr>
            <a:r>
              <a:rPr lang="en-US" altLang="zh-CN" sz="2400" b="1" dirty="0" smtClean="0">
                <a:sym typeface="Symbol" panose="05050102010706020507" pitchFamily="18" charset="2"/>
              </a:rPr>
              <a:t>  (5)  </a:t>
            </a:r>
            <a:r>
              <a:rPr lang="zh-CN" altLang="en-US" sz="2400" b="1" dirty="0" smtClean="0">
                <a:sym typeface="Symbol" panose="05050102010706020507" pitchFamily="18" charset="2"/>
              </a:rPr>
              <a:t>了解放大电路级联的级联方式和特性。</a:t>
            </a:r>
            <a:endParaRPr lang="zh-CN" altLang="en-US" sz="2400" b="1" dirty="0">
              <a:sym typeface="Symbol" panose="05050102010706020507" pitchFamily="18" charset="2"/>
            </a:endParaRPr>
          </a:p>
          <a:p>
            <a:pPr>
              <a:lnSpc>
                <a:spcPct val="120000"/>
              </a:lnSpc>
            </a:pPr>
            <a:endParaRPr lang="zh-CN" altLang="en-US" sz="2400" b="1" dirty="0">
              <a:sym typeface="Symbol" panose="05050102010706020507" pitchFamily="18" charset="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 smtClean="0">
                <a:sym typeface="Symbol" panose="05050102010706020507" pitchFamily="18" charset="2"/>
              </a:rPr>
              <a:t>典型题 ：</a:t>
            </a:r>
            <a:r>
              <a:rPr lang="en-US" altLang="zh-CN" sz="2400" b="1" dirty="0" smtClean="0">
                <a:sym typeface="Symbol" panose="05050102010706020507" pitchFamily="18" charset="2"/>
              </a:rPr>
              <a:t>  3.16,3.19</a:t>
            </a:r>
            <a:r>
              <a:rPr lang="zh-CN" altLang="en-US" sz="2400" b="1" dirty="0" smtClean="0">
                <a:sym typeface="Symbol" panose="05050102010706020507" pitchFamily="18" charset="2"/>
              </a:rPr>
              <a:t>，</a:t>
            </a:r>
            <a:r>
              <a:rPr lang="en-US" altLang="zh-CN" sz="2400" b="1" dirty="0" smtClean="0">
                <a:sym typeface="Symbol" panose="05050102010706020507" pitchFamily="18" charset="2"/>
              </a:rPr>
              <a:t>3.23</a:t>
            </a:r>
            <a:endParaRPr lang="en-US" altLang="zh-CN" sz="2400" b="1" dirty="0">
              <a:sym typeface="Symbol" panose="05050102010706020507" pitchFamily="18" charset="2"/>
            </a:endParaRPr>
          </a:p>
        </p:txBody>
      </p:sp>
      <p:sp>
        <p:nvSpPr>
          <p:cNvPr id="12291" name="Line 3"/>
          <p:cNvSpPr>
            <a:spLocks noChangeShapeType="1"/>
          </p:cNvSpPr>
          <p:nvPr/>
        </p:nvSpPr>
        <p:spPr bwMode="auto">
          <a:xfrm>
            <a:off x="304800" y="51816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377667"/>
            <a:ext cx="8385175" cy="56375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  <a:spcAft>
                <a:spcPct val="35000"/>
              </a:spcAft>
            </a:pPr>
            <a:r>
              <a:rPr lang="en-US" altLang="zh-CN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4.</a:t>
            </a:r>
            <a:r>
              <a:rPr lang="zh-CN" altLang="en-US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频率响应分析（概念题）</a:t>
            </a:r>
            <a:endParaRPr lang="zh-CN" altLang="en-US" sz="2800" b="1" dirty="0">
              <a:solidFill>
                <a:srgbClr val="A5002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1</a:t>
            </a:r>
            <a:r>
              <a:rPr lang="zh-CN" altLang="en-US" sz="2400" b="1" dirty="0"/>
              <a:t>）</a:t>
            </a:r>
            <a:r>
              <a:rPr lang="zh-CN" altLang="en-US" sz="2400" b="1" dirty="0" smtClean="0"/>
              <a:t>掌握频率响应和波特</a:t>
            </a:r>
            <a:r>
              <a:rPr lang="zh-CN" altLang="en-US" sz="2400" b="1" dirty="0"/>
              <a:t>图的概念；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2</a:t>
            </a:r>
            <a:r>
              <a:rPr lang="zh-CN" altLang="en-US" sz="2400" b="1" dirty="0"/>
              <a:t>）</a:t>
            </a:r>
            <a:r>
              <a:rPr lang="zh-CN" altLang="en-US" sz="2400" b="1" dirty="0" smtClean="0"/>
              <a:t>熟悉共射放大电路的低频，中频和高频等效电路</a:t>
            </a:r>
            <a:r>
              <a:rPr lang="en-US" altLang="zh-CN" sz="2400" b="1" dirty="0" smtClean="0"/>
              <a:t>;</a:t>
            </a:r>
            <a:endParaRPr lang="en-US" altLang="zh-CN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3</a:t>
            </a:r>
            <a:r>
              <a:rPr lang="zh-CN" altLang="en-US" sz="2400" b="1" dirty="0"/>
              <a:t>）能够根据已知波特图或传输函数，判断中频段和转折点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         处的电压增益、附加相移、上下限频率、带宽。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dirty="0"/>
          </a:p>
          <a:p>
            <a:pPr>
              <a:lnSpc>
                <a:spcPct val="120000"/>
              </a:lnSpc>
            </a:pPr>
            <a:endParaRPr lang="zh-CN" altLang="en-US" sz="2400" dirty="0"/>
          </a:p>
          <a:p>
            <a:pPr>
              <a:lnSpc>
                <a:spcPct val="120000"/>
              </a:lnSpc>
            </a:pPr>
            <a:endParaRPr lang="zh-CN" altLang="en-US" sz="2400" dirty="0"/>
          </a:p>
          <a:p>
            <a:pPr>
              <a:lnSpc>
                <a:spcPct val="120000"/>
              </a:lnSpc>
            </a:pPr>
            <a:endParaRPr lang="zh-CN" altLang="en-US" sz="2400" dirty="0"/>
          </a:p>
          <a:p>
            <a:pPr>
              <a:lnSpc>
                <a:spcPct val="120000"/>
              </a:lnSpc>
            </a:pPr>
            <a:endParaRPr lang="zh-CN" altLang="en-US" sz="2400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思考题</a:t>
            </a:r>
            <a:r>
              <a:rPr lang="zh-CN" altLang="en-US" sz="2400" b="1" dirty="0" smtClean="0"/>
              <a:t>：</a:t>
            </a:r>
            <a:r>
              <a:rPr lang="en-US" altLang="zh-CN" sz="2400" b="1" dirty="0" smtClean="0"/>
              <a:t>4.1 , 4.4</a:t>
            </a:r>
            <a:endParaRPr lang="en-US" altLang="zh-CN" sz="2400" b="1" dirty="0"/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381000" y="5181600"/>
            <a:ext cx="830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04800" y="509428"/>
            <a:ext cx="8534400" cy="56375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  <a:spcAft>
                <a:spcPct val="35000"/>
              </a:spcAft>
            </a:pPr>
            <a:r>
              <a:rPr lang="en-US" altLang="zh-CN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5.</a:t>
            </a:r>
            <a:r>
              <a:rPr lang="zh-CN" altLang="en-US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集成运放电路</a:t>
            </a:r>
            <a:endParaRPr lang="zh-CN" altLang="en-US" sz="2800" b="1" dirty="0">
              <a:solidFill>
                <a:srgbClr val="A5002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1</a:t>
            </a:r>
            <a:r>
              <a:rPr lang="zh-CN" altLang="en-US" sz="2400" b="1" dirty="0" smtClean="0"/>
              <a:t>）掌握差</a:t>
            </a:r>
            <a:r>
              <a:rPr lang="zh-CN" altLang="en-US" sz="2400" b="1" dirty="0"/>
              <a:t>动放大</a:t>
            </a:r>
            <a:r>
              <a:rPr lang="zh-CN" altLang="en-US" sz="2400" b="1" dirty="0" smtClean="0"/>
              <a:t>的工作原理和分析方法；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2</a:t>
            </a:r>
            <a:r>
              <a:rPr lang="zh-CN" altLang="en-US" sz="2400" b="1" dirty="0"/>
              <a:t>）</a:t>
            </a:r>
            <a:r>
              <a:rPr lang="zh-CN" altLang="en-US" sz="2400" b="1" dirty="0" smtClean="0"/>
              <a:t>掌握差放静态和动态参数计算</a:t>
            </a:r>
            <a:r>
              <a:rPr lang="zh-CN" altLang="en-US" sz="2400" b="1" dirty="0"/>
              <a:t>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3</a:t>
            </a:r>
            <a:r>
              <a:rPr lang="zh-CN" altLang="en-US" sz="2400" b="1" dirty="0" smtClean="0"/>
              <a:t>）了解电流源</a:t>
            </a:r>
            <a:r>
              <a:rPr lang="zh-CN" altLang="en-US" sz="2400" b="1" dirty="0"/>
              <a:t>的</a:t>
            </a:r>
            <a:r>
              <a:rPr lang="zh-CN" altLang="en-US" sz="2400" b="1" dirty="0" smtClean="0"/>
              <a:t>结构和工作原理；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4</a:t>
            </a:r>
            <a:r>
              <a:rPr lang="zh-CN" altLang="en-US" sz="2400" b="1" dirty="0"/>
              <a:t>）掌握带恒流源差放的静态、动态参数（</a:t>
            </a:r>
            <a:r>
              <a:rPr lang="en-US" altLang="zh-CN" sz="2400" b="1" i="1" dirty="0" err="1"/>
              <a:t>A</a:t>
            </a:r>
            <a:r>
              <a:rPr lang="en-US" altLang="zh-CN" sz="2400" b="1" i="1" baseline="-25000" dirty="0" err="1"/>
              <a:t>u</a:t>
            </a:r>
            <a:r>
              <a:rPr lang="en-US" altLang="zh-CN" sz="2400" b="1" baseline="-25000" dirty="0" err="1"/>
              <a:t>d</a:t>
            </a:r>
            <a:r>
              <a:rPr lang="zh-CN" altLang="en-US" sz="2400" b="1" dirty="0"/>
              <a:t>、</a:t>
            </a:r>
            <a:r>
              <a:rPr lang="en-US" altLang="zh-CN" sz="2400" b="1" i="1" dirty="0" err="1"/>
              <a:t>u</a:t>
            </a:r>
            <a:r>
              <a:rPr lang="en-US" altLang="zh-CN" sz="2400" b="1" baseline="-25000" dirty="0" err="1"/>
              <a:t>od</a:t>
            </a:r>
            <a:r>
              <a:rPr lang="zh-CN" altLang="en-US" sz="2400" b="1" dirty="0"/>
              <a:t>等）的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         分析计算。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思考题</a:t>
            </a:r>
            <a:r>
              <a:rPr lang="zh-CN" altLang="en-US" sz="2400" b="1" dirty="0" smtClean="0"/>
              <a:t>：</a:t>
            </a:r>
            <a:r>
              <a:rPr lang="en-US" altLang="zh-CN" sz="2400" b="1" dirty="0" smtClean="0"/>
              <a:t>  5.4     </a:t>
            </a:r>
            <a:r>
              <a:rPr lang="zh-CN" altLang="en-US" sz="2400" b="1" dirty="0" smtClean="0"/>
              <a:t>例题</a:t>
            </a:r>
            <a:r>
              <a:rPr lang="en-US" altLang="zh-CN" sz="2400" b="1" dirty="0" smtClean="0"/>
              <a:t>2</a:t>
            </a:r>
            <a:r>
              <a:rPr lang="zh-CN" altLang="en-US" sz="2400" b="1" dirty="0" smtClean="0"/>
              <a:t>道</a:t>
            </a:r>
            <a:endParaRPr lang="zh-CN" altLang="en-US" sz="2400" b="1" dirty="0" smtClean="0"/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304800" y="5257800"/>
            <a:ext cx="853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269875" y="857311"/>
            <a:ext cx="8645525" cy="5148141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  <a:spcAft>
                <a:spcPct val="35000"/>
              </a:spcAft>
            </a:pPr>
            <a:r>
              <a:rPr lang="en-US" altLang="zh-CN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6.</a:t>
            </a:r>
            <a:r>
              <a:rPr lang="zh-CN" altLang="en-US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负反馈电路</a:t>
            </a:r>
            <a:endParaRPr lang="zh-CN" altLang="en-US" sz="2800" b="1" dirty="0">
              <a:solidFill>
                <a:srgbClr val="A5002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1</a:t>
            </a:r>
            <a:r>
              <a:rPr lang="zh-CN" altLang="en-US" sz="2400" b="1" dirty="0" smtClean="0"/>
              <a:t>）掌握四</a:t>
            </a:r>
            <a:r>
              <a:rPr lang="zh-CN" altLang="en-US" sz="2400" b="1" dirty="0"/>
              <a:t>种反馈组态及其判断；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2</a:t>
            </a:r>
            <a:r>
              <a:rPr lang="zh-CN" altLang="en-US" sz="2400" b="1" dirty="0" smtClean="0"/>
              <a:t>）掌握负反馈</a:t>
            </a:r>
            <a:r>
              <a:rPr lang="zh-CN" altLang="en-US" sz="2400" b="1" dirty="0"/>
              <a:t>对电路性能的影响；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3</a:t>
            </a:r>
            <a:r>
              <a:rPr lang="zh-CN" altLang="en-US" sz="2400" b="1" dirty="0"/>
              <a:t>）掌握在深度负反馈条件下，</a:t>
            </a:r>
            <a:r>
              <a:rPr lang="en-US" altLang="zh-CN" sz="2400" b="1" i="1" dirty="0"/>
              <a:t>R</a:t>
            </a:r>
            <a:r>
              <a:rPr lang="en-US" altLang="zh-CN" sz="2400" b="1" baseline="-25000" dirty="0"/>
              <a:t>if</a:t>
            </a:r>
            <a:r>
              <a:rPr lang="zh-CN" altLang="en-US" sz="2400" b="1" dirty="0"/>
              <a:t>、</a:t>
            </a:r>
            <a:r>
              <a:rPr lang="en-US" altLang="zh-CN" sz="2400" b="1" i="1" dirty="0" err="1"/>
              <a:t>R</a:t>
            </a:r>
            <a:r>
              <a:rPr lang="en-US" altLang="zh-CN" sz="2400" b="1" baseline="-25000" dirty="0" err="1"/>
              <a:t>of</a:t>
            </a:r>
            <a:r>
              <a:rPr lang="zh-CN" altLang="en-US" sz="2400" b="1" dirty="0"/>
              <a:t>、</a:t>
            </a:r>
            <a:r>
              <a:rPr lang="en-US" altLang="zh-CN" sz="2400" b="1" i="1" dirty="0"/>
              <a:t>A</a:t>
            </a:r>
            <a:r>
              <a:rPr lang="en-US" altLang="zh-CN" sz="2400" b="1" i="1" baseline="-25000" dirty="0"/>
              <a:t>u</a:t>
            </a:r>
            <a:r>
              <a:rPr lang="en-US" altLang="zh-CN" sz="2400" b="1" baseline="-25000" dirty="0"/>
              <a:t>f</a:t>
            </a:r>
            <a:r>
              <a:rPr lang="zh-CN" altLang="en-US" sz="2400" b="1" dirty="0"/>
              <a:t>的近似计算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        （包括单级和两级反馈电路）；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4</a:t>
            </a:r>
            <a:r>
              <a:rPr lang="zh-CN" altLang="en-US" sz="2400" b="1" dirty="0" smtClean="0"/>
              <a:t>）了解负反馈放大器</a:t>
            </a:r>
            <a:r>
              <a:rPr lang="zh-CN" altLang="en-US" sz="2400" b="1" dirty="0"/>
              <a:t>自激的概念</a:t>
            </a:r>
            <a:r>
              <a:rPr lang="en-US" altLang="zh-CN" sz="2400" b="1" dirty="0"/>
              <a:t>——</a:t>
            </a:r>
            <a:r>
              <a:rPr lang="zh-CN" altLang="en-US" sz="2400" b="1" dirty="0"/>
              <a:t>原因、稳定工作条件。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思考题</a:t>
            </a:r>
            <a:r>
              <a:rPr lang="zh-CN" altLang="en-US" sz="2400" b="1" dirty="0" smtClean="0"/>
              <a:t>：</a:t>
            </a:r>
            <a:r>
              <a:rPr lang="en-US" altLang="zh-CN" sz="2400" b="1" dirty="0" smtClean="0"/>
              <a:t>6.3  6.7  6.10  6.11   6.15 </a:t>
            </a:r>
            <a:endParaRPr lang="zh-CN" altLang="en-US" sz="2400" b="1" dirty="0"/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>
            <a:off x="228600" y="4876800"/>
            <a:ext cx="845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228600" y="721518"/>
            <a:ext cx="8575675" cy="5194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  <a:spcAft>
                <a:spcPct val="35000"/>
              </a:spcAft>
            </a:pPr>
            <a:r>
              <a:rPr lang="en-US" altLang="zh-CN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7.</a:t>
            </a:r>
            <a:r>
              <a:rPr lang="zh-CN" altLang="en-US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运算放大器及其应用</a:t>
            </a:r>
            <a:endParaRPr lang="zh-CN" altLang="en-US" sz="2800" b="1" dirty="0">
              <a:solidFill>
                <a:srgbClr val="A5002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1</a:t>
            </a:r>
            <a:r>
              <a:rPr lang="zh-CN" altLang="en-US" sz="2400" b="1" dirty="0"/>
              <a:t>）熟悉理想运放两种工作状态的特点；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2</a:t>
            </a:r>
            <a:r>
              <a:rPr lang="zh-CN" altLang="en-US" sz="2400" b="1" dirty="0" smtClean="0"/>
              <a:t>）掌握</a:t>
            </a:r>
            <a:r>
              <a:rPr lang="zh-CN" altLang="en-US" sz="2400" b="1" dirty="0"/>
              <a:t>虚短、虚断的概念</a:t>
            </a:r>
            <a:r>
              <a:rPr lang="zh-CN" altLang="en-US" sz="2400" b="1" dirty="0" smtClean="0"/>
              <a:t>及分析应用方法；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3</a:t>
            </a:r>
            <a:r>
              <a:rPr lang="zh-CN" altLang="en-US" sz="2400" b="1" dirty="0"/>
              <a:t>）掌握基本运放电路</a:t>
            </a:r>
            <a:r>
              <a:rPr lang="en-US" altLang="zh-CN" sz="2400" b="1" dirty="0"/>
              <a:t>——</a:t>
            </a:r>
            <a:r>
              <a:rPr lang="zh-CN" altLang="en-US" sz="2400" b="1" dirty="0"/>
              <a:t>比例放大、加减法运算电路；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4</a:t>
            </a:r>
            <a:r>
              <a:rPr lang="zh-CN" altLang="en-US" sz="2400" b="1" dirty="0"/>
              <a:t>）掌握电压比较器</a:t>
            </a:r>
            <a:r>
              <a:rPr lang="en-US" altLang="zh-CN" sz="2400" b="1" dirty="0"/>
              <a:t>——</a:t>
            </a:r>
            <a:r>
              <a:rPr lang="zh-CN" altLang="en-US" sz="2400" b="1" dirty="0"/>
              <a:t>单门限、双门限比较器的分析，会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         画比较器电压传输特性、输出电压波形；      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思考题</a:t>
            </a:r>
            <a:r>
              <a:rPr lang="zh-CN" altLang="en-US" sz="2400" b="1" dirty="0" smtClean="0"/>
              <a:t>：</a:t>
            </a:r>
            <a:r>
              <a:rPr lang="en-US" altLang="zh-CN" sz="2400" b="1" dirty="0" smtClean="0"/>
              <a:t>7.1    7.8   7.16  7.20</a:t>
            </a:r>
            <a:endParaRPr lang="en-US" altLang="zh-CN" sz="2400" b="1" dirty="0"/>
          </a:p>
        </p:txBody>
      </p:sp>
      <p:sp>
        <p:nvSpPr>
          <p:cNvPr id="8195" name="Line 3"/>
          <p:cNvSpPr>
            <a:spLocks noChangeShapeType="1"/>
          </p:cNvSpPr>
          <p:nvPr/>
        </p:nvSpPr>
        <p:spPr bwMode="auto">
          <a:xfrm>
            <a:off x="381000" y="51054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28600" y="815385"/>
            <a:ext cx="8534400" cy="470494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  <a:spcAft>
                <a:spcPct val="35000"/>
              </a:spcAft>
            </a:pPr>
            <a:r>
              <a:rPr lang="en-US" altLang="zh-CN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8.</a:t>
            </a:r>
            <a:r>
              <a:rPr lang="zh-CN" altLang="en-US" sz="2800" b="1" dirty="0">
                <a:solidFill>
                  <a:srgbClr val="A50021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功率放大器（重点掌握乙类功放）</a:t>
            </a:r>
            <a:endParaRPr lang="zh-CN" altLang="en-US" sz="2800" b="1" dirty="0">
              <a:solidFill>
                <a:srgbClr val="A50021"/>
              </a:solidFill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1</a:t>
            </a:r>
            <a:r>
              <a:rPr lang="zh-CN" altLang="en-US" sz="2400" b="1" dirty="0"/>
              <a:t>）</a:t>
            </a:r>
            <a:r>
              <a:rPr lang="zh-CN" altLang="en-US" sz="2400" b="1" dirty="0" smtClean="0"/>
              <a:t>了解乙</a:t>
            </a:r>
            <a:r>
              <a:rPr lang="zh-CN" altLang="en-US" sz="2400" b="1" dirty="0"/>
              <a:t>类功放特点和区别；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（</a:t>
            </a:r>
            <a:r>
              <a:rPr lang="en-US" altLang="zh-CN" sz="2400" b="1" dirty="0"/>
              <a:t>2</a:t>
            </a:r>
            <a:r>
              <a:rPr lang="zh-CN" altLang="en-US" sz="2400" b="1" dirty="0"/>
              <a:t>）掌握</a:t>
            </a:r>
            <a:r>
              <a:rPr lang="en-US" altLang="zh-CN" sz="2400" b="1" dirty="0" smtClean="0"/>
              <a:t>OCL</a:t>
            </a:r>
            <a:r>
              <a:rPr lang="zh-CN" altLang="en-US" sz="2400" b="1" dirty="0" smtClean="0"/>
              <a:t>功</a:t>
            </a:r>
            <a:r>
              <a:rPr lang="zh-CN" altLang="en-US" sz="2400" b="1" dirty="0"/>
              <a:t>放</a:t>
            </a:r>
            <a:r>
              <a:rPr lang="en-US" altLang="zh-CN" sz="2400" b="1" dirty="0"/>
              <a:t>——</a:t>
            </a:r>
            <a:r>
              <a:rPr lang="zh-CN" altLang="en-US" sz="2400" b="1" dirty="0"/>
              <a:t>输出功率、管耗、电源功率和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/>
              <a:t>          效率的计算。</a:t>
            </a: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endParaRPr lang="zh-CN" altLang="en-US" sz="2400" b="1" dirty="0"/>
          </a:p>
          <a:p>
            <a:pPr>
              <a:lnSpc>
                <a:spcPct val="120000"/>
              </a:lnSpc>
            </a:pPr>
            <a:r>
              <a:rPr lang="zh-CN" altLang="en-US" sz="2400" b="1" dirty="0" smtClean="0"/>
              <a:t>思考题</a:t>
            </a:r>
            <a:r>
              <a:rPr lang="en-US" altLang="zh-CN" sz="2400" b="1" dirty="0" smtClean="0"/>
              <a:t>:  8.2    8.3 </a:t>
            </a:r>
            <a:endParaRPr lang="en-US" altLang="zh-CN" sz="2400" b="1" dirty="0"/>
          </a:p>
        </p:txBody>
      </p:sp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304800" y="46482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  <a:effectLst/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1334</Words>
  <Application>WPS 演示</Application>
  <PresentationFormat>全屏显示(4:3)</PresentationFormat>
  <Paragraphs>125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Arial</vt:lpstr>
      <vt:lpstr>宋体</vt:lpstr>
      <vt:lpstr>Wingdings</vt:lpstr>
      <vt:lpstr>Arial Unicode MS</vt:lpstr>
      <vt:lpstr>Symbol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58</cp:revision>
  <cp:lastPrinted>2113-01-01T00:00:00Z</cp:lastPrinted>
  <dcterms:created xsi:type="dcterms:W3CDTF">2113-01-01T00:00:00Z</dcterms:created>
  <dcterms:modified xsi:type="dcterms:W3CDTF">2020-12-24T05:19:39Z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2052-11.1.0.10228</vt:lpwstr>
  </property>
</Properties>
</file>